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2" r:id="rId4"/>
    <p:sldId id="257" r:id="rId5"/>
    <p:sldId id="258" r:id="rId6"/>
    <p:sldId id="259" r:id="rId7"/>
    <p:sldId id="260" r:id="rId8"/>
    <p:sldId id="261"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1D7C"/>
    <a:srgbClr val="2F9C9F"/>
    <a:srgbClr val="ADECF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1171" autoAdjust="0"/>
  </p:normalViewPr>
  <p:slideViewPr>
    <p:cSldViewPr>
      <p:cViewPr>
        <p:scale>
          <a:sx n="70" d="100"/>
          <a:sy n="70" d="100"/>
        </p:scale>
        <p:origin x="-516" y="67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1015640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2730994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3946740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4294345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2953095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1758642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2733172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2254608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2677428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671140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D5CFA67-B386-48AD-961A-F4E11E42AAC1}" type="datetimeFigureOut">
              <a:rPr lang="es-CO" smtClean="0"/>
              <a:pPr/>
              <a:t>19/04/2015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844681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5CFA67-B386-48AD-961A-F4E11E42AAC1}" type="datetimeFigureOut">
              <a:rPr lang="es-CO" smtClean="0"/>
              <a:pPr/>
              <a:t>19/04/2015</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E9D56E-CE89-4BBA-B6D3-845CE98453C0}" type="slidenum">
              <a:rPr lang="es-CO" smtClean="0"/>
              <a:pPr/>
              <a:t>‹Nº›</a:t>
            </a:fld>
            <a:endParaRPr lang="es-CO"/>
          </a:p>
        </p:txBody>
      </p:sp>
    </p:spTree>
    <p:extLst>
      <p:ext uri="{BB962C8B-B14F-4D97-AF65-F5344CB8AC3E}">
        <p14:creationId xmlns:p14="http://schemas.microsoft.com/office/powerpoint/2010/main" xmlns="" val="3556486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14017" y="3284984"/>
            <a:ext cx="6400800" cy="1752600"/>
          </a:xfrm>
        </p:spPr>
        <p:txBody>
          <a:bodyPr>
            <a:prstTxWarp prst="textWave2">
              <a:avLst/>
            </a:prstTxWarp>
            <a:noAutofit/>
          </a:bodyPr>
          <a:lstStyle/>
          <a:p>
            <a:pPr algn="l"/>
            <a:r>
              <a:rPr lang="es-ES" sz="2400" b="1" dirty="0" smtClean="0">
                <a:solidFill>
                  <a:schemeClr val="accent5">
                    <a:lumMod val="40000"/>
                    <a:lumOff val="60000"/>
                  </a:schemeClr>
                </a:solidFill>
                <a:latin typeface="FrankRuehl" pitchFamily="34" charset="-79"/>
                <a:cs typeface="FrankRuehl" pitchFamily="34" charset="-79"/>
              </a:rPr>
              <a:t>comunicación </a:t>
            </a:r>
            <a:r>
              <a:rPr lang="es-ES" sz="2400" b="1" dirty="0">
                <a:solidFill>
                  <a:schemeClr val="accent5">
                    <a:lumMod val="40000"/>
                    <a:lumOff val="60000"/>
                  </a:schemeClr>
                </a:solidFill>
                <a:latin typeface="FrankRuehl" pitchFamily="34" charset="-79"/>
                <a:cs typeface="FrankRuehl" pitchFamily="34" charset="-79"/>
              </a:rPr>
              <a:t>usada por las computadoras que conforman una red para intercambiar datos. En otras palabras, es la forma en que está diseñada la red, sea en el plano físico o lógico</a:t>
            </a:r>
            <a:endParaRPr lang="es-CO" sz="2400" dirty="0">
              <a:solidFill>
                <a:schemeClr val="accent5">
                  <a:lumMod val="40000"/>
                  <a:lumOff val="60000"/>
                </a:schemeClr>
              </a:solidFill>
              <a:latin typeface="FrankRuehl" pitchFamily="34" charset="-79"/>
              <a:cs typeface="FrankRuehl" pitchFamily="34" charset="-79"/>
            </a:endParaRPr>
          </a:p>
        </p:txBody>
      </p:sp>
      <p:sp>
        <p:nvSpPr>
          <p:cNvPr id="5" name="4 Rectángulo"/>
          <p:cNvSpPr/>
          <p:nvPr/>
        </p:nvSpPr>
        <p:spPr>
          <a:xfrm>
            <a:off x="1286593" y="1412776"/>
            <a:ext cx="6187591" cy="923330"/>
          </a:xfrm>
          <a:prstGeom prst="rect">
            <a:avLst/>
          </a:prstGeom>
          <a:noFill/>
        </p:spPr>
        <p:txBody>
          <a:bodyPr wrap="none" lIns="91440" tIns="45720" rIns="91440" bIns="45720">
            <a:prstTxWarp prst="textInflateBottom">
              <a:avLst>
                <a:gd name="adj" fmla="val 70665"/>
              </a:avLst>
            </a:prstTxWarp>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sz="5400" b="1" cap="all" spc="0" dirty="0" smtClean="0">
                <a:ln/>
                <a:solidFill>
                  <a:schemeClr val="accent5">
                    <a:lumMod val="40000"/>
                    <a:lumOff val="6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TOPOLOGIAS DE RED</a:t>
            </a:r>
            <a:endParaRPr lang="es-ES" sz="5400" b="1" cap="all" spc="0" dirty="0">
              <a:ln/>
              <a:solidFill>
                <a:schemeClr val="accent5">
                  <a:lumMod val="40000"/>
                  <a:lumOff val="6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xmlns="" val="147417839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000" b="-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prstTxWarp prst="textChevron">
              <a:avLst/>
            </a:prstTxWarp>
          </a:bodyPr>
          <a:lstStyle/>
          <a:p>
            <a:r>
              <a:rPr lang="es-ES" dirty="0" smtClean="0">
                <a:latin typeface="Jokerman" pitchFamily="82" charset="0"/>
              </a:rPr>
              <a:t>UTP</a:t>
            </a:r>
            <a:endParaRPr lang="es-ES" dirty="0">
              <a:latin typeface="Jokerman" pitchFamily="82" charset="0"/>
            </a:endParaRPr>
          </a:p>
        </p:txBody>
      </p:sp>
      <p:sp>
        <p:nvSpPr>
          <p:cNvPr id="3" name="2 Marcador de contenido"/>
          <p:cNvSpPr>
            <a:spLocks noGrp="1"/>
          </p:cNvSpPr>
          <p:nvPr>
            <p:ph idx="1"/>
          </p:nvPr>
        </p:nvSpPr>
        <p:spPr>
          <a:xfrm>
            <a:off x="571472" y="1500174"/>
            <a:ext cx="8229600" cy="4525963"/>
          </a:xfrm>
        </p:spPr>
        <p:txBody>
          <a:bodyPr>
            <a:noAutofit/>
          </a:bodyPr>
          <a:lstStyle/>
          <a:p>
            <a:r>
              <a:rPr lang="es-ES" sz="4000" dirty="0" smtClean="0">
                <a:latin typeface="Jokerman" pitchFamily="82" charset="0"/>
              </a:rPr>
              <a:t>Un cable es un cordón que está resguardado por alguna clase de recubrimiento y que permite conducir electricidad o distintos tipos de señales. Los cables suelen estar confeccionados con aluminio O Cobre</a:t>
            </a:r>
            <a:endParaRPr lang="es-ES" sz="4000" dirty="0">
              <a:latin typeface="Jokerman" pitchFamily="82" charset="0"/>
            </a:endParaRPr>
          </a:p>
        </p:txBody>
      </p:sp>
    </p:spTree>
  </p:cSld>
  <p:clrMapOvr>
    <a:masterClrMapping/>
  </p:clrMapOvr>
  <p:transition>
    <p:diamond/>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8000" b="-8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Autofit/>
          </a:bodyPr>
          <a:lstStyle/>
          <a:p>
            <a:pPr>
              <a:buNone/>
            </a:pPr>
            <a:r>
              <a:rPr lang="es-ES" sz="2800" b="1" spc="300" dirty="0" smtClean="0">
                <a:ln w="11430" cmpd="sng">
                  <a:solidFill>
                    <a:schemeClr val="accent1">
                      <a:tint val="10000"/>
                    </a:schemeClr>
                  </a:solidFill>
                  <a:prstDash val="solid"/>
                  <a:miter lim="800000"/>
                </a:ln>
                <a:solidFill>
                  <a:schemeClr val="bg1">
                    <a:lumMod val="50000"/>
                  </a:schemeClr>
                </a:solidFill>
                <a:effectLst>
                  <a:glow rad="45500">
                    <a:schemeClr val="accent1">
                      <a:satMod val="220000"/>
                      <a:alpha val="35000"/>
                    </a:schemeClr>
                  </a:glow>
                </a:effectLst>
                <a:latin typeface="Arial Narrow" pitchFamily="34" charset="0"/>
              </a:rPr>
              <a:t>Su función es la de gestionar la presencia de bucles en topologías de red debido a la existencia de enlaces redundantes (necesarios en muchos casos para garantizar la disponibilidad de las conexiones). El protocolo permite a los dispositivos de interconexión activar o desactivar automáticamente los enlaces de conexión, de forma que se garantice la eliminación de bucles. STP es transparente a las estaciones de usuario</a:t>
            </a:r>
            <a:endParaRPr lang="es-ES" sz="2800" b="1" spc="300" dirty="0">
              <a:ln w="11430" cmpd="sng">
                <a:solidFill>
                  <a:schemeClr val="accent1">
                    <a:tint val="10000"/>
                  </a:schemeClr>
                </a:solidFill>
                <a:prstDash val="solid"/>
                <a:miter lim="800000"/>
              </a:ln>
              <a:solidFill>
                <a:schemeClr val="bg1">
                  <a:lumMod val="50000"/>
                </a:schemeClr>
              </a:solidFill>
              <a:effectLst>
                <a:glow rad="45500">
                  <a:schemeClr val="accent1">
                    <a:satMod val="220000"/>
                    <a:alpha val="35000"/>
                  </a:schemeClr>
                </a:glow>
              </a:effectLst>
              <a:latin typeface="Arial Narrow" pitchFamily="34" charset="0"/>
            </a:endParaRPr>
          </a:p>
        </p:txBody>
      </p:sp>
      <p:sp>
        <p:nvSpPr>
          <p:cNvPr id="4" name="3 Rectángulo"/>
          <p:cNvSpPr/>
          <p:nvPr/>
        </p:nvSpPr>
        <p:spPr>
          <a:xfrm>
            <a:off x="3786182" y="500042"/>
            <a:ext cx="1332096" cy="923330"/>
          </a:xfrm>
          <a:prstGeom prst="rect">
            <a:avLst/>
          </a:prstGeom>
          <a:noFill/>
        </p:spPr>
        <p:txBody>
          <a:bodyPr wrap="none" lIns="91440" tIns="45720" rIns="91440" bIns="45720">
            <a:prstTxWarp prst="textStop">
              <a:avLst/>
            </a:prstTxWarp>
            <a:spAutoFit/>
          </a:bodyPr>
          <a:lstStyle/>
          <a:p>
            <a:pPr algn="ctr"/>
            <a:r>
              <a:rPr lang="es-E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63500">
                    <a:schemeClr val="accent1">
                      <a:satMod val="175000"/>
                      <a:alpha val="40000"/>
                    </a:schemeClr>
                  </a:glow>
                </a:effectLst>
              </a:rPr>
              <a:t>STP</a:t>
            </a:r>
            <a:endParaRPr lang="es-E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63500">
                  <a:schemeClr val="accent1">
                    <a:satMod val="175000"/>
                    <a:alpha val="40000"/>
                  </a:schemeClr>
                </a:glow>
              </a:effectLst>
            </a:endParaRPr>
          </a:p>
        </p:txBody>
      </p:sp>
    </p:spTree>
  </p:cSld>
  <p:clrMapOvr>
    <a:masterClrMapping/>
  </p:clrMapOvr>
  <p:transition>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8000" r="-28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r>
              <a:rPr lang="es-ES" dirty="0" smtClean="0"/>
              <a:t>.</a:t>
            </a:r>
            <a:r>
              <a:rPr lang="es-ES" dirty="0" smtClean="0"/>
              <a:t> </a:t>
            </a:r>
            <a:r>
              <a:rPr lang="es-ES" dirty="0" smtClean="0">
                <a:solidFill>
                  <a:schemeClr val="bg1"/>
                </a:solidFill>
              </a:rPr>
              <a:t>Protocolo de Transferencia de Archivos') en informática, es un protocolo de red para la transferencia de archivos entre sistemas conectados a una red TCP (</a:t>
            </a:r>
            <a:r>
              <a:rPr lang="es-ES" dirty="0" err="1" smtClean="0">
                <a:solidFill>
                  <a:schemeClr val="bg1"/>
                </a:solidFill>
              </a:rPr>
              <a:t>Transmission</a:t>
            </a:r>
            <a:r>
              <a:rPr lang="es-ES" dirty="0" smtClean="0">
                <a:solidFill>
                  <a:schemeClr val="bg1"/>
                </a:solidFill>
              </a:rPr>
              <a:t> Control </a:t>
            </a:r>
            <a:r>
              <a:rPr lang="es-ES" dirty="0" err="1" smtClean="0">
                <a:solidFill>
                  <a:schemeClr val="bg1"/>
                </a:solidFill>
              </a:rPr>
              <a:t>Protocol</a:t>
            </a:r>
            <a:r>
              <a:rPr lang="es-ES" dirty="0" smtClean="0">
                <a:solidFill>
                  <a:schemeClr val="bg1"/>
                </a:solidFill>
              </a:rPr>
              <a:t>), basado en la arquitectura cliente-servidor. Desde un equipo cliente se puede conectar a un servidor para descargar archivos desde él o para enviarle archivos, independientemente del sistema operativo utilizado en cada equipo</a:t>
            </a:r>
            <a:endParaRPr lang="es-ES" dirty="0">
              <a:solidFill>
                <a:schemeClr val="bg1"/>
              </a:solidFill>
            </a:endParaRPr>
          </a:p>
        </p:txBody>
      </p:sp>
      <p:sp>
        <p:nvSpPr>
          <p:cNvPr id="4" name="3 Rectángulo"/>
          <p:cNvSpPr/>
          <p:nvPr/>
        </p:nvSpPr>
        <p:spPr>
          <a:xfrm>
            <a:off x="3143240" y="285728"/>
            <a:ext cx="3286148" cy="1143008"/>
          </a:xfrm>
          <a:prstGeom prst="rect">
            <a:avLst/>
          </a:prstGeom>
          <a:noFill/>
        </p:spPr>
        <p:txBody>
          <a:bodyPr wrap="none" lIns="91440" tIns="45720" rIns="91440" bIns="45720">
            <a:prstTxWarp prst="textCurveDown">
              <a:avLst/>
            </a:prstTxWarp>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sz="5400" b="1" cap="all" spc="0" dirty="0" smtClean="0">
                <a:ln/>
                <a:solidFill>
                  <a:schemeClr val="bg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ftp</a:t>
            </a:r>
            <a:endParaRPr lang="es-ES" sz="5400" b="1" cap="all" spc="0" dirty="0">
              <a:ln/>
              <a:solidFill>
                <a:schemeClr val="bg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p:newsflash/>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smtClean="0"/>
              <a:t>constituido por uno o más hilos de fibra de vidrio y consta de: Un núcleo central con un alto índice de refracción. Una cubierta que rodea al núcleo, con un índice de refracción menor. Una envoltura que aísla las fibras y evita que se produzcan interferencias entre fibras adyacentes, a la vez que proporciona protección al núcleo.</a:t>
            </a:r>
            <a:endParaRPr lang="es-ES" dirty="0"/>
          </a:p>
        </p:txBody>
      </p:sp>
      <p:sp>
        <p:nvSpPr>
          <p:cNvPr id="4" name="3 Rectángulo"/>
          <p:cNvSpPr/>
          <p:nvPr/>
        </p:nvSpPr>
        <p:spPr>
          <a:xfrm>
            <a:off x="2357422" y="571480"/>
            <a:ext cx="3710183"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s-ES" sz="5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63500">
                    <a:schemeClr val="accent6">
                      <a:satMod val="175000"/>
                      <a:alpha val="40000"/>
                    </a:schemeClr>
                  </a:glow>
                  <a:outerShdw blurRad="80000" dist="40000" dir="5040000" algn="tl">
                    <a:srgbClr val="000000">
                      <a:alpha val="30000"/>
                    </a:srgbClr>
                  </a:outerShdw>
                </a:effectLst>
              </a:rPr>
              <a:t>Fibra </a:t>
            </a:r>
            <a:r>
              <a:rPr lang="es-ES" sz="54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63500">
                    <a:schemeClr val="accent6">
                      <a:satMod val="175000"/>
                      <a:alpha val="40000"/>
                    </a:schemeClr>
                  </a:glow>
                  <a:outerShdw blurRad="80000" dist="40000" dir="5040000" algn="tl">
                    <a:srgbClr val="000000">
                      <a:alpha val="30000"/>
                    </a:srgbClr>
                  </a:outerShdw>
                </a:effectLst>
              </a:rPr>
              <a:t>optica</a:t>
            </a:r>
            <a:r>
              <a:rPr lang="es-ES" sz="5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63500">
                    <a:schemeClr val="accent6">
                      <a:satMod val="175000"/>
                      <a:alpha val="40000"/>
                    </a:schemeClr>
                  </a:glow>
                  <a:outerShdw blurRad="80000" dist="40000" dir="5040000" algn="tl">
                    <a:srgbClr val="000000">
                      <a:alpha val="30000"/>
                    </a:srgbClr>
                  </a:outerShdw>
                </a:effectLst>
              </a:rPr>
              <a:t> </a:t>
            </a:r>
            <a:endParaRPr lang="es-E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63500">
                  <a:schemeClr val="accent6">
                    <a:satMod val="175000"/>
                    <a:alpha val="40000"/>
                  </a:schemeClr>
                </a:glow>
                <a:outerShdw blurRad="80000" dist="40000" dir="5040000" algn="tl">
                  <a:srgbClr val="000000">
                    <a:alpha val="30000"/>
                  </a:srgbClr>
                </a:outerShdw>
              </a:effectLst>
            </a:endParaRP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1000" r="-51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s-E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CABLE COAXIAL</a:t>
            </a:r>
            <a:endParaRPr lang="es-E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Marcador de contenido"/>
          <p:cNvSpPr>
            <a:spLocks noGrp="1"/>
          </p:cNvSpPr>
          <p:nvPr>
            <p:ph idx="1"/>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s-ES"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Este tipo de cable esta compuesto de un hilo conductor central de cobre rodeado por una malla de hilos de cobre. Todo el cable está cubierto por un aislamiento de protección para reducir las emisiones eléctricas. El mas común de este tipo de cables es el coaxial de televisión.</a:t>
            </a:r>
            <a:endParaRPr lang="es-ES"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5" name="4 Rectángulo"/>
          <p:cNvSpPr/>
          <p:nvPr/>
        </p:nvSpPr>
        <p:spPr>
          <a:xfrm>
            <a:off x="1714480" y="1214422"/>
            <a:ext cx="5705152" cy="923330"/>
          </a:xfrm>
          <a:prstGeom prst="rect">
            <a:avLst/>
          </a:prstGeom>
          <a:noFill/>
        </p:spPr>
        <p:txBody>
          <a:bodyPr wrap="none" lIns="91440" tIns="45720" rIns="91440" bIns="45720">
            <a:prstTxWarp prst="textChevronInverted">
              <a:avLst/>
            </a:prstTxWarp>
            <a:spAutoFit/>
          </a:bodyPr>
          <a:lstStyle/>
          <a:p>
            <a:pPr algn="ctr"/>
            <a:r>
              <a:rPr lang="es-E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Topologías   de red </a:t>
            </a:r>
            <a:endParaRPr lang="es-E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6" name="5 Rectángulo"/>
          <p:cNvSpPr/>
          <p:nvPr/>
        </p:nvSpPr>
        <p:spPr>
          <a:xfrm>
            <a:off x="928662" y="2786058"/>
            <a:ext cx="5715040" cy="3231654"/>
          </a:xfrm>
          <a:prstGeom prst="rect">
            <a:avLst/>
          </a:prstGeom>
          <a:noFill/>
        </p:spPr>
        <p:txBody>
          <a:bodyPr wrap="square" lIns="91440" tIns="45720" rIns="91440" bIns="45720">
            <a:spAutoFit/>
          </a:bodyPr>
          <a:lstStyle/>
          <a:p>
            <a:pPr algn="ctr"/>
            <a:r>
              <a:rPr lang="es-ES" sz="32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Yenni </a:t>
            </a:r>
            <a:r>
              <a:rPr lang="es-ES"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C</a:t>
            </a:r>
            <a:r>
              <a:rPr lang="es-ES" sz="32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ardona </a:t>
            </a:r>
            <a:r>
              <a:rPr lang="es-ES"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Sepúlveda</a:t>
            </a:r>
            <a:endParaRPr lang="es-ES" sz="32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p>
            <a:pPr algn="ctr"/>
            <a:r>
              <a:rPr lang="es-ES" sz="32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Lina María Ruiz</a:t>
            </a:r>
          </a:p>
          <a:p>
            <a:pPr algn="ctr"/>
            <a:r>
              <a:rPr lang="es-ES"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Stefany Chavarria Marín</a:t>
            </a:r>
          </a:p>
          <a:p>
            <a:pPr algn="ctr"/>
            <a:r>
              <a:rPr lang="es-ES"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Juliana Largo Agudelo</a:t>
            </a:r>
          </a:p>
          <a:p>
            <a:pPr algn="ctr"/>
            <a:r>
              <a:rPr lang="es-ES" sz="4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p>
          <a:p>
            <a:pPr algn="ctr"/>
            <a:r>
              <a:rPr lang="es-ES"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Grado : 12*2</a:t>
            </a:r>
          </a:p>
        </p:txBody>
      </p:sp>
    </p:spTree>
  </p:cSld>
  <p:clrMapOvr>
    <a:masterClrMapping/>
  </p:clrMapOvr>
  <p:transition>
    <p:comb/>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2000" r="-52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prstTxWarp prst="textStop">
              <a:avLst/>
            </a:prstTxWarp>
            <a:noAutofit/>
            <a:scene3d>
              <a:camera prst="orthographicFront"/>
              <a:lightRig rig="threePt" dir="t"/>
            </a:scene3d>
            <a:sp3d extrusionH="57150">
              <a:bevelT w="69850" h="69850" prst="divot"/>
            </a:sp3d>
          </a:bodyPr>
          <a:lstStyle/>
          <a:p>
            <a:r>
              <a:rPr lang="es-ES" sz="8000" dirty="0" smtClean="0">
                <a:solidFill>
                  <a:srgbClr val="00B0F0"/>
                </a:solidFill>
                <a:latin typeface="Monotype Corsiva" pitchFamily="66" charset="0"/>
              </a:rPr>
              <a:t>Topologías de red  </a:t>
            </a:r>
            <a:endParaRPr lang="es-ES" sz="8000" dirty="0">
              <a:solidFill>
                <a:srgbClr val="00B0F0"/>
              </a:solidFill>
              <a:latin typeface="Monotype Corsiva" pitchFamily="66" charset="0"/>
            </a:endParaRPr>
          </a:p>
        </p:txBody>
      </p:sp>
      <p:pic>
        <p:nvPicPr>
          <p:cNvPr id="4" name="3 Marcador de contenido" descr="descarga.jpg"/>
          <p:cNvPicPr>
            <a:picLocks noGrp="1" noChangeAspect="1"/>
          </p:cNvPicPr>
          <p:nvPr>
            <p:ph idx="1"/>
          </p:nvPr>
        </p:nvPicPr>
        <p:blipFill>
          <a:blip r:embed="rId3"/>
          <a:stretch>
            <a:fillRect/>
          </a:stretch>
        </p:blipFill>
        <p:spPr>
          <a:xfrm>
            <a:off x="571472" y="1736884"/>
            <a:ext cx="6215106" cy="5121116"/>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28596" y="214290"/>
            <a:ext cx="8229600" cy="1143000"/>
          </a:xfrm>
        </p:spPr>
        <p:txBody>
          <a:bodyPr>
            <a:noAutofit/>
          </a:bodyPr>
          <a:lstStyle/>
          <a:p>
            <a:r>
              <a:rPr lang="es-ES" sz="7200" dirty="0" smtClean="0">
                <a:solidFill>
                  <a:srgbClr val="FF0000"/>
                </a:solidFill>
                <a:effectLst>
                  <a:glow rad="228600">
                    <a:schemeClr val="accent2">
                      <a:satMod val="175000"/>
                      <a:alpha val="40000"/>
                    </a:schemeClr>
                  </a:glow>
                </a:effectLst>
                <a:latin typeface="Arabic Typesetting" pitchFamily="66" charset="-78"/>
                <a:cs typeface="Arabic Typesetting" pitchFamily="66" charset="-78"/>
              </a:rPr>
              <a:t>Topologías mixtas</a:t>
            </a:r>
            <a:endParaRPr lang="es-ES" sz="7200" dirty="0">
              <a:solidFill>
                <a:srgbClr val="FF0000"/>
              </a:solidFill>
              <a:effectLst>
                <a:glow rad="228600">
                  <a:schemeClr val="accent2">
                    <a:satMod val="175000"/>
                    <a:alpha val="40000"/>
                  </a:schemeClr>
                </a:glow>
              </a:effectLst>
              <a:latin typeface="Arabic Typesetting" pitchFamily="66" charset="-78"/>
              <a:cs typeface="Arabic Typesetting" pitchFamily="66" charset="-78"/>
            </a:endParaRPr>
          </a:p>
        </p:txBody>
      </p:sp>
      <p:sp>
        <p:nvSpPr>
          <p:cNvPr id="3" name="2 Marcador de contenido"/>
          <p:cNvSpPr>
            <a:spLocks noGrp="1"/>
          </p:cNvSpPr>
          <p:nvPr>
            <p:ph idx="1"/>
          </p:nvPr>
        </p:nvSpPr>
        <p:spPr>
          <a:xfrm>
            <a:off x="1000100" y="1142984"/>
            <a:ext cx="6786610" cy="2786082"/>
          </a:xfrm>
        </p:spPr>
        <p:txBody>
          <a:bodyPr>
            <a:noAutofit/>
          </a:bodyPr>
          <a:lstStyle/>
          <a:p>
            <a:r>
              <a:rPr lang="es-ES" dirty="0" smtClean="0">
                <a:latin typeface="Arial Narrow" pitchFamily="34" charset="0"/>
              </a:rPr>
              <a:t>Las topologías mixtas son aquellas en las que se aplica una mezcla entre alguna de las otras topologías : bus, estrella o anillo. Principalmente podemos encontrar dos topologías mixtas: Estrella - Bus y Estrella - Anillo.</a:t>
            </a:r>
            <a:endParaRPr lang="es-ES" dirty="0">
              <a:latin typeface="Arial Narrow" pitchFamily="34" charset="0"/>
            </a:endParaRPr>
          </a:p>
        </p:txBody>
      </p:sp>
    </p:spTree>
  </p:cSld>
  <p:clrMapOvr>
    <a:masterClrMapping/>
  </p:clrMapOvr>
  <p:transition>
    <p:zoom dir="in"/>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39552" y="1412776"/>
            <a:ext cx="6400800" cy="1752600"/>
          </a:xfrm>
        </p:spPr>
        <p:txBody>
          <a:bodyPr>
            <a:prstTxWarp prst="textChevronInverted">
              <a:avLst/>
            </a:prstTxWarp>
            <a:normAutofit fontScale="55000" lnSpcReduction="20000"/>
          </a:bodyPr>
          <a:lstStyle/>
          <a:p>
            <a:pPr algn="l"/>
            <a:r>
              <a:rPr lang="es-ES" sz="4500" b="1" dirty="0">
                <a:solidFill>
                  <a:srgbClr val="002060"/>
                </a:solidFill>
                <a:latin typeface="FrankRuehl" pitchFamily="34" charset="-79"/>
                <a:cs typeface="FrankRuehl" pitchFamily="34" charset="-79"/>
              </a:rPr>
              <a:t>La topología más simple es un enlace permanente entre dos puntos finales conocida como punto a punto (PtP). La topología punto a punto conmutada es el modelo básico de la telefonía convencional.</a:t>
            </a:r>
          </a:p>
          <a:p>
            <a:endParaRPr lang="es-CO" dirty="0">
              <a:latin typeface="FrankRuehl" pitchFamily="34" charset="-79"/>
              <a:cs typeface="FrankRuehl" pitchFamily="34" charset="-79"/>
            </a:endParaRPr>
          </a:p>
        </p:txBody>
      </p:sp>
      <p:sp>
        <p:nvSpPr>
          <p:cNvPr id="5" name="4 Rectángulo"/>
          <p:cNvSpPr/>
          <p:nvPr/>
        </p:nvSpPr>
        <p:spPr>
          <a:xfrm>
            <a:off x="683568" y="4725144"/>
            <a:ext cx="6379952" cy="923330"/>
          </a:xfrm>
          <a:prstGeom prst="rect">
            <a:avLst/>
          </a:prstGeom>
          <a:noFill/>
        </p:spPr>
        <p:txBody>
          <a:bodyPr wrap="none" lIns="91440" tIns="45720" rIns="91440" bIns="45720">
            <a:prstTxWarp prst="textDeflate">
              <a:avLst>
                <a:gd name="adj" fmla="val 32462"/>
              </a:avLst>
            </a:prstTxWarp>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5400" b="1" cap="none" spc="0" dirty="0" smtClean="0">
                <a:ln/>
                <a:solidFill>
                  <a:srgbClr val="002060"/>
                </a:solidFill>
                <a:effectLst/>
              </a:rPr>
              <a:t>RED PUNTO A PUNTO</a:t>
            </a:r>
            <a:endParaRPr lang="es-ES" sz="5400" b="1" cap="none" spc="0" dirty="0">
              <a:ln/>
              <a:solidFill>
                <a:srgbClr val="002060"/>
              </a:solidFill>
              <a:effectLst/>
            </a:endParaRPr>
          </a:p>
        </p:txBody>
      </p:sp>
      <p:pic>
        <p:nvPicPr>
          <p:cNvPr id="6" name="5 Imagen"/>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436096" y="2772519"/>
            <a:ext cx="2981325" cy="19526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xmlns="" val="24759266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536" y="2348880"/>
            <a:ext cx="6400800" cy="1752600"/>
          </a:xfrm>
        </p:spPr>
        <p:txBody>
          <a:bodyPr>
            <a:normAutofit fontScale="85000" lnSpcReduction="20000"/>
          </a:bodyPr>
          <a:lstStyle/>
          <a:p>
            <a:pPr algn="l"/>
            <a:r>
              <a:rPr lang="en-US" b="1" dirty="0">
                <a:solidFill>
                  <a:schemeClr val="bg1"/>
                </a:solidFill>
              </a:rPr>
              <a:t> se compone de un solo anillo formado por computadoras y cables. El anillo, como su propio nombre indica, consiste en conectar linealmente entre sí todos los ordenadores, en un bucle cerrado. </a:t>
            </a:r>
            <a:endParaRPr lang="es-CO" dirty="0">
              <a:solidFill>
                <a:schemeClr val="bg1"/>
              </a:solidFill>
            </a:endParaRPr>
          </a:p>
        </p:txBody>
      </p:sp>
      <p:sp>
        <p:nvSpPr>
          <p:cNvPr id="4" name="3 Rectángulo"/>
          <p:cNvSpPr/>
          <p:nvPr/>
        </p:nvSpPr>
        <p:spPr>
          <a:xfrm>
            <a:off x="743424" y="908720"/>
            <a:ext cx="7284959" cy="1152128"/>
          </a:xfrm>
          <a:prstGeom prst="rect">
            <a:avLst/>
          </a:prstGeom>
          <a:noFill/>
        </p:spPr>
        <p:txBody>
          <a:bodyPr wrap="none" lIns="91440" tIns="45720" rIns="91440" bIns="45720">
            <a:prstTxWarp prst="textDeflateBottom">
              <a:avLst/>
            </a:prstTxWarp>
            <a:spAutoFit/>
          </a:bodyPr>
          <a:lstStyle/>
          <a:p>
            <a:pPr algn="ctr"/>
            <a:r>
              <a:rPr lang="es-ES" sz="5400" b="1" cap="none" spc="0" dirty="0" smtClean="0">
                <a:ln w="1905"/>
                <a:solidFill>
                  <a:schemeClr val="bg1"/>
                </a:solidFill>
                <a:effectLst>
                  <a:innerShdw blurRad="69850" dist="43180" dir="5400000">
                    <a:srgbClr val="000000">
                      <a:alpha val="65000"/>
                    </a:srgbClr>
                  </a:innerShdw>
                </a:effectLst>
              </a:rPr>
              <a:t>TOPOLOGIAS DE ANILLO</a:t>
            </a:r>
            <a:endParaRPr lang="es-ES" sz="5400" b="1" cap="none" spc="0" dirty="0">
              <a:ln w="1905"/>
              <a:solidFill>
                <a:schemeClr val="bg1"/>
              </a:solidFill>
              <a:effectLst>
                <a:innerShdw blurRad="69850" dist="43180" dir="5400000">
                  <a:srgbClr val="000000">
                    <a:alpha val="65000"/>
                  </a:srgbClr>
                </a:innerShdw>
              </a:effectLst>
            </a:endParaRPr>
          </a:p>
        </p:txBody>
      </p:sp>
      <p:pic>
        <p:nvPicPr>
          <p:cNvPr id="5" name="4 Imagen"/>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724128" y="3861048"/>
            <a:ext cx="2592284" cy="2511276"/>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xmlns="" val="171207527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nodeType="clickEffect">
                                  <p:stCondLst>
                                    <p:cond delay="0"/>
                                  </p:stCondLst>
                                  <p:childTnLst>
                                    <p:animEffect transition="out" filter="wipe(down)">
                                      <p:cBhvr>
                                        <p:cTn id="6" dur="180" accel="50000">
                                          <p:stCondLst>
                                            <p:cond delay="1820"/>
                                          </p:stCondLst>
                                        </p:cTn>
                                        <p:tgtEl>
                                          <p:spTgt spid="5"/>
                                        </p:tgtEl>
                                      </p:cBhvr>
                                    </p:animEffect>
                                    <p:anim calcmode="lin" valueType="num">
                                      <p:cBhvr>
                                        <p:cTn id="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14" dur="26">
                                          <p:stCondLst>
                                            <p:cond delay="620"/>
                                          </p:stCondLst>
                                        </p:cTn>
                                        <p:tgtEl>
                                          <p:spTgt spid="5"/>
                                        </p:tgtEl>
                                      </p:cBhvr>
                                      <p:to x="100000" y="60000"/>
                                    </p:animScale>
                                    <p:animScale>
                                      <p:cBhvr>
                                        <p:cTn id="15" dur="166" decel="50000">
                                          <p:stCondLst>
                                            <p:cond delay="646"/>
                                          </p:stCondLst>
                                        </p:cTn>
                                        <p:tgtEl>
                                          <p:spTgt spid="5"/>
                                        </p:tgtEl>
                                      </p:cBhvr>
                                      <p:to x="100000" y="100000"/>
                                    </p:animScale>
                                    <p:animScale>
                                      <p:cBhvr>
                                        <p:cTn id="16" dur="26">
                                          <p:stCondLst>
                                            <p:cond delay="1312"/>
                                          </p:stCondLst>
                                        </p:cTn>
                                        <p:tgtEl>
                                          <p:spTgt spid="5"/>
                                        </p:tgtEl>
                                      </p:cBhvr>
                                      <p:to x="100000" y="80000"/>
                                    </p:animScale>
                                    <p:animScale>
                                      <p:cBhvr>
                                        <p:cTn id="17" dur="166" decel="50000">
                                          <p:stCondLst>
                                            <p:cond delay="1338"/>
                                          </p:stCondLst>
                                        </p:cTn>
                                        <p:tgtEl>
                                          <p:spTgt spid="5"/>
                                        </p:tgtEl>
                                      </p:cBhvr>
                                      <p:to x="100000" y="100000"/>
                                    </p:animScale>
                                    <p:animScale>
                                      <p:cBhvr>
                                        <p:cTn id="18" dur="26">
                                          <p:stCondLst>
                                            <p:cond delay="1642"/>
                                          </p:stCondLst>
                                        </p:cTn>
                                        <p:tgtEl>
                                          <p:spTgt spid="5"/>
                                        </p:tgtEl>
                                      </p:cBhvr>
                                      <p:to x="100000" y="90000"/>
                                    </p:animScale>
                                    <p:animScale>
                                      <p:cBhvr>
                                        <p:cTn id="19" dur="166" decel="50000">
                                          <p:stCondLst>
                                            <p:cond delay="1668"/>
                                          </p:stCondLst>
                                        </p:cTn>
                                        <p:tgtEl>
                                          <p:spTgt spid="5"/>
                                        </p:tgtEl>
                                      </p:cBhvr>
                                      <p:to x="100000" y="100000"/>
                                    </p:animScale>
                                    <p:animScale>
                                      <p:cBhvr>
                                        <p:cTn id="20" dur="26">
                                          <p:stCondLst>
                                            <p:cond delay="1808"/>
                                          </p:stCondLst>
                                        </p:cTn>
                                        <p:tgtEl>
                                          <p:spTgt spid="5"/>
                                        </p:tgtEl>
                                      </p:cBhvr>
                                      <p:to x="100000" y="95000"/>
                                    </p:animScale>
                                    <p:animScale>
                                      <p:cBhvr>
                                        <p:cTn id="21" dur="166" decel="50000">
                                          <p:stCondLst>
                                            <p:cond delay="1834"/>
                                          </p:stCondLst>
                                        </p:cTn>
                                        <p:tgtEl>
                                          <p:spTgt spid="5"/>
                                        </p:tgtEl>
                                      </p:cBhvr>
                                      <p:to x="100000" y="100000"/>
                                    </p:animScale>
                                    <p:set>
                                      <p:cBhvr>
                                        <p:cTn id="22" dur="1" fill="hold">
                                          <p:stCondLst>
                                            <p:cond delay="19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3">
                                            <p:txEl>
                                              <p:pRg st="0" end="0"/>
                                            </p:txEl>
                                          </p:spTgt>
                                        </p:tgtEl>
                                      </p:cBhvr>
                                    </p:animEffect>
                                    <p:anim calcmode="lin" valueType="num">
                                      <p:cBhvr>
                                        <p:cTn id="27"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34" dur="26">
                                          <p:stCondLst>
                                            <p:cond delay="620"/>
                                          </p:stCondLst>
                                        </p:cTn>
                                        <p:tgtEl>
                                          <p:spTgt spid="3">
                                            <p:txEl>
                                              <p:pRg st="0" end="0"/>
                                            </p:txEl>
                                          </p:spTgt>
                                        </p:tgtEl>
                                      </p:cBhvr>
                                      <p:to x="100000" y="60000"/>
                                    </p:animScale>
                                    <p:animScale>
                                      <p:cBhvr>
                                        <p:cTn id="35" dur="166" decel="50000">
                                          <p:stCondLst>
                                            <p:cond delay="646"/>
                                          </p:stCondLst>
                                        </p:cTn>
                                        <p:tgtEl>
                                          <p:spTgt spid="3">
                                            <p:txEl>
                                              <p:pRg st="0" end="0"/>
                                            </p:txEl>
                                          </p:spTgt>
                                        </p:tgtEl>
                                      </p:cBhvr>
                                      <p:to x="100000" y="100000"/>
                                    </p:animScale>
                                    <p:animScale>
                                      <p:cBhvr>
                                        <p:cTn id="36" dur="26">
                                          <p:stCondLst>
                                            <p:cond delay="1312"/>
                                          </p:stCondLst>
                                        </p:cTn>
                                        <p:tgtEl>
                                          <p:spTgt spid="3">
                                            <p:txEl>
                                              <p:pRg st="0" end="0"/>
                                            </p:txEl>
                                          </p:spTgt>
                                        </p:tgtEl>
                                      </p:cBhvr>
                                      <p:to x="100000" y="80000"/>
                                    </p:animScale>
                                    <p:animScale>
                                      <p:cBhvr>
                                        <p:cTn id="37" dur="166" decel="50000">
                                          <p:stCondLst>
                                            <p:cond delay="1338"/>
                                          </p:stCondLst>
                                        </p:cTn>
                                        <p:tgtEl>
                                          <p:spTgt spid="3">
                                            <p:txEl>
                                              <p:pRg st="0" end="0"/>
                                            </p:txEl>
                                          </p:spTgt>
                                        </p:tgtEl>
                                      </p:cBhvr>
                                      <p:to x="100000" y="100000"/>
                                    </p:animScale>
                                    <p:animScale>
                                      <p:cBhvr>
                                        <p:cTn id="38" dur="26">
                                          <p:stCondLst>
                                            <p:cond delay="1642"/>
                                          </p:stCondLst>
                                        </p:cTn>
                                        <p:tgtEl>
                                          <p:spTgt spid="3">
                                            <p:txEl>
                                              <p:pRg st="0" end="0"/>
                                            </p:txEl>
                                          </p:spTgt>
                                        </p:tgtEl>
                                      </p:cBhvr>
                                      <p:to x="100000" y="90000"/>
                                    </p:animScale>
                                    <p:animScale>
                                      <p:cBhvr>
                                        <p:cTn id="39" dur="166" decel="50000">
                                          <p:stCondLst>
                                            <p:cond delay="1668"/>
                                          </p:stCondLst>
                                        </p:cTn>
                                        <p:tgtEl>
                                          <p:spTgt spid="3">
                                            <p:txEl>
                                              <p:pRg st="0" end="0"/>
                                            </p:txEl>
                                          </p:spTgt>
                                        </p:tgtEl>
                                      </p:cBhvr>
                                      <p:to x="100000" y="100000"/>
                                    </p:animScale>
                                    <p:animScale>
                                      <p:cBhvr>
                                        <p:cTn id="40" dur="26">
                                          <p:stCondLst>
                                            <p:cond delay="1808"/>
                                          </p:stCondLst>
                                        </p:cTn>
                                        <p:tgtEl>
                                          <p:spTgt spid="3">
                                            <p:txEl>
                                              <p:pRg st="0" end="0"/>
                                            </p:txEl>
                                          </p:spTgt>
                                        </p:tgtEl>
                                      </p:cBhvr>
                                      <p:to x="100000" y="95000"/>
                                    </p:animScale>
                                    <p:animScale>
                                      <p:cBhvr>
                                        <p:cTn id="41" dur="166" decel="50000">
                                          <p:stCondLst>
                                            <p:cond delay="1834"/>
                                          </p:stCondLst>
                                        </p:cTn>
                                        <p:tgtEl>
                                          <p:spTgt spid="3">
                                            <p:txEl>
                                              <p:pRg st="0" end="0"/>
                                            </p:txEl>
                                          </p:spTgt>
                                        </p:tgtEl>
                                      </p:cBhvr>
                                      <p:to x="100000" y="100000"/>
                                    </p:animScale>
                                    <p:set>
                                      <p:cBhvr>
                                        <p:cTn id="42"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4"/>
                                        </p:tgtEl>
                                      </p:cBhvr>
                                    </p:animEffect>
                                    <p:anim calcmode="lin" valueType="num">
                                      <p:cBhvr>
                                        <p:cTn id="4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54" dur="26">
                                          <p:stCondLst>
                                            <p:cond delay="620"/>
                                          </p:stCondLst>
                                        </p:cTn>
                                        <p:tgtEl>
                                          <p:spTgt spid="4"/>
                                        </p:tgtEl>
                                      </p:cBhvr>
                                      <p:to x="100000" y="60000"/>
                                    </p:animScale>
                                    <p:animScale>
                                      <p:cBhvr>
                                        <p:cTn id="55" dur="166" decel="50000">
                                          <p:stCondLst>
                                            <p:cond delay="646"/>
                                          </p:stCondLst>
                                        </p:cTn>
                                        <p:tgtEl>
                                          <p:spTgt spid="4"/>
                                        </p:tgtEl>
                                      </p:cBhvr>
                                      <p:to x="100000" y="100000"/>
                                    </p:animScale>
                                    <p:animScale>
                                      <p:cBhvr>
                                        <p:cTn id="56" dur="26">
                                          <p:stCondLst>
                                            <p:cond delay="1312"/>
                                          </p:stCondLst>
                                        </p:cTn>
                                        <p:tgtEl>
                                          <p:spTgt spid="4"/>
                                        </p:tgtEl>
                                      </p:cBhvr>
                                      <p:to x="100000" y="80000"/>
                                    </p:animScale>
                                    <p:animScale>
                                      <p:cBhvr>
                                        <p:cTn id="57" dur="166" decel="50000">
                                          <p:stCondLst>
                                            <p:cond delay="1338"/>
                                          </p:stCondLst>
                                        </p:cTn>
                                        <p:tgtEl>
                                          <p:spTgt spid="4"/>
                                        </p:tgtEl>
                                      </p:cBhvr>
                                      <p:to x="100000" y="100000"/>
                                    </p:animScale>
                                    <p:animScale>
                                      <p:cBhvr>
                                        <p:cTn id="58" dur="26">
                                          <p:stCondLst>
                                            <p:cond delay="1642"/>
                                          </p:stCondLst>
                                        </p:cTn>
                                        <p:tgtEl>
                                          <p:spTgt spid="4"/>
                                        </p:tgtEl>
                                      </p:cBhvr>
                                      <p:to x="100000" y="90000"/>
                                    </p:animScale>
                                    <p:animScale>
                                      <p:cBhvr>
                                        <p:cTn id="59" dur="166" decel="50000">
                                          <p:stCondLst>
                                            <p:cond delay="1668"/>
                                          </p:stCondLst>
                                        </p:cTn>
                                        <p:tgtEl>
                                          <p:spTgt spid="4"/>
                                        </p:tgtEl>
                                      </p:cBhvr>
                                      <p:to x="100000" y="100000"/>
                                    </p:animScale>
                                    <p:animScale>
                                      <p:cBhvr>
                                        <p:cTn id="60" dur="26">
                                          <p:stCondLst>
                                            <p:cond delay="1808"/>
                                          </p:stCondLst>
                                        </p:cTn>
                                        <p:tgtEl>
                                          <p:spTgt spid="4"/>
                                        </p:tgtEl>
                                      </p:cBhvr>
                                      <p:to x="100000" y="95000"/>
                                    </p:animScale>
                                    <p:animScale>
                                      <p:cBhvr>
                                        <p:cTn id="61" dur="166" decel="50000">
                                          <p:stCondLst>
                                            <p:cond delay="1834"/>
                                          </p:stCondLst>
                                        </p:cTn>
                                        <p:tgtEl>
                                          <p:spTgt spid="4"/>
                                        </p:tgtEl>
                                      </p:cBhvr>
                                      <p:to x="100000" y="100000"/>
                                    </p:animScale>
                                    <p:set>
                                      <p:cBhvr>
                                        <p:cTn id="62"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63000">
              <a:srgbClr val="C4D6EB"/>
            </a:gs>
            <a:gs pos="87000">
              <a:srgbClr val="FFEBFA"/>
            </a:gs>
          </a:gsLst>
          <a:lin ang="5400000" scaled="0"/>
        </a:gradFill>
        <a:effectLst/>
      </p:bgPr>
    </p:bg>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051720" y="117693"/>
            <a:ext cx="3960440" cy="1752600"/>
          </a:xfrm>
        </p:spPr>
        <p:txBody>
          <a:bodyPr>
            <a:noAutofit/>
          </a:bodyPr>
          <a:lstStyle/>
          <a:p>
            <a:pPr algn="l"/>
            <a:r>
              <a:rPr lang="es-ES" sz="2300" dirty="0">
                <a:latin typeface="MV Boli" pitchFamily="2" charset="0"/>
                <a:cs typeface="MV Boli" pitchFamily="2" charset="0"/>
              </a:rPr>
              <a:t> </a:t>
            </a:r>
            <a:r>
              <a:rPr lang="es-ES" sz="2300" dirty="0" smtClean="0">
                <a:latin typeface="MV Boli" pitchFamily="2" charset="0"/>
                <a:cs typeface="MV Boli" pitchFamily="2" charset="0"/>
              </a:rPr>
              <a:t>Red en </a:t>
            </a:r>
            <a:r>
              <a:rPr lang="es-ES" sz="2300" dirty="0">
                <a:latin typeface="MV Boli" pitchFamily="2" charset="0"/>
                <a:cs typeface="MV Boli" pitchFamily="2" charset="0"/>
              </a:rPr>
              <a:t>la cual las estaciones están conectadas directamente a un punto central y todas las comunicaciones se han de hacer necesariamente a través de éste. Los dispositivos no están directamente conectados entre sí, además de que no se permite tanto tráfico de información</a:t>
            </a:r>
            <a:endParaRPr lang="es-CO" sz="2300" dirty="0">
              <a:latin typeface="MV Boli" pitchFamily="2" charset="0"/>
              <a:cs typeface="MV Boli" pitchFamily="2" charset="0"/>
            </a:endParaRPr>
          </a:p>
        </p:txBody>
      </p:sp>
      <p:sp>
        <p:nvSpPr>
          <p:cNvPr id="4" name="3 Rectángulo"/>
          <p:cNvSpPr/>
          <p:nvPr/>
        </p:nvSpPr>
        <p:spPr>
          <a:xfrm>
            <a:off x="342058" y="404664"/>
            <a:ext cx="1903631" cy="5078313"/>
          </a:xfrm>
          <a:prstGeom prst="rect">
            <a:avLst/>
          </a:prstGeom>
          <a:noFill/>
        </p:spPr>
        <p:txBody>
          <a:bodyPr wrap="square" lIns="91440" tIns="45720" rIns="91440" bIns="45720">
            <a:spAutoFit/>
          </a:bodyPr>
          <a:lstStyle/>
          <a:p>
            <a:pPr algn="ctr"/>
            <a:r>
              <a:rPr lang="es-E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MV Boli" pitchFamily="2" charset="0"/>
                <a:cs typeface="MV Boli" pitchFamily="2" charset="0"/>
              </a:rPr>
              <a:t>R</a:t>
            </a:r>
          </a:p>
          <a:p>
            <a:pPr algn="ctr"/>
            <a:r>
              <a:rPr lang="es-ES"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V Boli" pitchFamily="2" charset="0"/>
                <a:cs typeface="MV Boli" pitchFamily="2" charset="0"/>
              </a:rPr>
              <a:t>E</a:t>
            </a:r>
          </a:p>
          <a:p>
            <a:pPr algn="ctr"/>
            <a:r>
              <a:rPr lang="es-E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MV Boli" pitchFamily="2" charset="0"/>
                <a:cs typeface="MV Boli" pitchFamily="2" charset="0"/>
              </a:rPr>
              <a:t>D</a:t>
            </a:r>
          </a:p>
          <a:p>
            <a:pPr algn="ctr"/>
            <a:endParaRPr lang="es-ES" sz="54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V Boli" pitchFamily="2" charset="0"/>
              <a:cs typeface="MV Boli" pitchFamily="2" charset="0"/>
            </a:endParaRPr>
          </a:p>
          <a:p>
            <a:pPr algn="ctr"/>
            <a:r>
              <a:rPr lang="es-E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MV Boli" pitchFamily="2" charset="0"/>
                <a:cs typeface="MV Boli" pitchFamily="2" charset="0"/>
              </a:rPr>
              <a:t>D</a:t>
            </a:r>
          </a:p>
          <a:p>
            <a:pPr algn="ctr"/>
            <a:r>
              <a:rPr lang="es-ES" sz="54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V Boli" pitchFamily="2" charset="0"/>
                <a:cs typeface="MV Boli" pitchFamily="2" charset="0"/>
              </a:rPr>
              <a:t>E</a:t>
            </a:r>
            <a:endParaRPr lang="es-E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MV Boli" pitchFamily="2" charset="0"/>
              <a:cs typeface="MV Boli" pitchFamily="2" charset="0"/>
            </a:endParaRPr>
          </a:p>
        </p:txBody>
      </p:sp>
      <p:sp>
        <p:nvSpPr>
          <p:cNvPr id="6" name="5 Rectángulo"/>
          <p:cNvSpPr/>
          <p:nvPr/>
        </p:nvSpPr>
        <p:spPr>
          <a:xfrm>
            <a:off x="7596336" y="117693"/>
            <a:ext cx="998849" cy="6740307"/>
          </a:xfrm>
          <a:prstGeom prst="rect">
            <a:avLst/>
          </a:prstGeom>
          <a:noFill/>
        </p:spPr>
        <p:txBody>
          <a:bodyPr wrap="square" lIns="91440" tIns="45720" rIns="91440" bIns="45720">
            <a:spAutoFit/>
          </a:bodyPr>
          <a:lstStyle/>
          <a:p>
            <a:pPr algn="ctr"/>
            <a:r>
              <a:rPr lang="es-E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MV Boli" pitchFamily="2" charset="0"/>
                <a:cs typeface="MV Boli" pitchFamily="2" charset="0"/>
              </a:rPr>
              <a:t>E</a:t>
            </a:r>
          </a:p>
          <a:p>
            <a:pPr algn="ctr"/>
            <a:r>
              <a:rPr lang="es-ES"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V Boli" pitchFamily="2" charset="0"/>
                <a:cs typeface="MV Boli" pitchFamily="2" charset="0"/>
              </a:rPr>
              <a:t>S</a:t>
            </a:r>
          </a:p>
          <a:p>
            <a:pPr algn="ctr"/>
            <a:r>
              <a:rPr lang="es-E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MV Boli" pitchFamily="2" charset="0"/>
                <a:cs typeface="MV Boli" pitchFamily="2" charset="0"/>
              </a:rPr>
              <a:t>T</a:t>
            </a:r>
          </a:p>
          <a:p>
            <a:pPr algn="ctr"/>
            <a:r>
              <a:rPr lang="es-ES"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V Boli" pitchFamily="2" charset="0"/>
                <a:cs typeface="MV Boli" pitchFamily="2" charset="0"/>
              </a:rPr>
              <a:t>R</a:t>
            </a:r>
          </a:p>
          <a:p>
            <a:pPr algn="ctr"/>
            <a:r>
              <a:rPr lang="es-ES"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V Boli" pitchFamily="2" charset="0"/>
                <a:cs typeface="MV Boli" pitchFamily="2" charset="0"/>
              </a:rPr>
              <a:t>E</a:t>
            </a:r>
          </a:p>
          <a:p>
            <a:pPr algn="ctr"/>
            <a:r>
              <a:rPr lang="es-E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MV Boli" pitchFamily="2" charset="0"/>
                <a:cs typeface="MV Boli" pitchFamily="2" charset="0"/>
              </a:rPr>
              <a:t>L</a:t>
            </a:r>
          </a:p>
          <a:p>
            <a:pPr algn="ctr"/>
            <a:r>
              <a:rPr lang="es-ES"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V Boli" pitchFamily="2" charset="0"/>
                <a:cs typeface="MV Boli" pitchFamily="2" charset="0"/>
              </a:rPr>
              <a:t>L</a:t>
            </a:r>
          </a:p>
          <a:p>
            <a:pPr algn="ctr"/>
            <a:r>
              <a:rPr lang="es-E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MV Boli" pitchFamily="2" charset="0"/>
                <a:cs typeface="MV Boli" pitchFamily="2" charset="0"/>
              </a:rPr>
              <a:t>A</a:t>
            </a:r>
          </a:p>
        </p:txBody>
      </p:sp>
      <p:pic>
        <p:nvPicPr>
          <p:cNvPr id="7" name="6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355976" y="4433621"/>
            <a:ext cx="2808312" cy="24203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xmlns="" val="1623950209"/>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
                                            <p:txEl>
                                              <p:pRg st="0" end="0"/>
                                            </p:txEl>
                                          </p:spTgt>
                                        </p:tgtEl>
                                      </p:cBhvr>
                                    </p:animEffect>
                                    <p:set>
                                      <p:cBhvr>
                                        <p:cTn id="1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5000" b="-25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2010" y="1714488"/>
            <a:ext cx="4471990" cy="4525963"/>
          </a:xfrm>
        </p:spPr>
        <p:txBody>
          <a:bodyPr>
            <a:normAutofit fontScale="85000" lnSpcReduction="10000"/>
          </a:bodyPr>
          <a:lstStyle/>
          <a:p>
            <a:pPr algn="r"/>
            <a:r>
              <a:rPr lang="es-ES" dirty="0" smtClean="0"/>
              <a:t>Una red en bus es aquella topología que se caracteriza por tener un único canal de comunicaciones (denominado bus, troncal o backbone) al cual se conectan los diferentes dispositivos. De esta forma todos los dispositivos comparten el mismo canal para comunicarse entre sí.</a:t>
            </a:r>
            <a:endParaRPr lang="es-ES" dirty="0"/>
          </a:p>
        </p:txBody>
      </p:sp>
      <p:sp>
        <p:nvSpPr>
          <p:cNvPr id="4" name="3 Rectángulo"/>
          <p:cNvSpPr/>
          <p:nvPr/>
        </p:nvSpPr>
        <p:spPr>
          <a:xfrm>
            <a:off x="4786314" y="357166"/>
            <a:ext cx="3494355" cy="923330"/>
          </a:xfrm>
          <a:prstGeom prst="rect">
            <a:avLst/>
          </a:prstGeom>
          <a:noFill/>
        </p:spPr>
        <p:txBody>
          <a:bodyPr wrap="none" lIns="91440" tIns="45720" rIns="91440" bIns="45720">
            <a:prstTxWarp prst="textChevronInverted">
              <a:avLst/>
            </a:prstTxWarp>
            <a:spAutoFit/>
          </a:bodyPr>
          <a:lstStyle/>
          <a:p>
            <a:pPr algn="ctr"/>
            <a:r>
              <a:rPr lang="es-E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Red en bus </a:t>
            </a:r>
            <a:endParaRPr lang="es-E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8000" r="-48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8000" dirty="0" smtClean="0">
                <a:latin typeface="Blackadder ITC" pitchFamily="82" charset="0"/>
              </a:rPr>
              <a:t>Topología de red malla </a:t>
            </a:r>
            <a:endParaRPr lang="es-ES" sz="8000" dirty="0">
              <a:latin typeface="Blackadder ITC" pitchFamily="82" charset="0"/>
            </a:endParaRPr>
          </a:p>
        </p:txBody>
      </p:sp>
      <p:sp>
        <p:nvSpPr>
          <p:cNvPr id="3" name="2 Marcador de contenido"/>
          <p:cNvSpPr>
            <a:spLocks noGrp="1"/>
          </p:cNvSpPr>
          <p:nvPr>
            <p:ph idx="1"/>
          </p:nvPr>
        </p:nvSpPr>
        <p:spPr/>
        <p:txBody>
          <a:bodyPr>
            <a:normAutofit/>
          </a:bodyPr>
          <a:lstStyle/>
          <a:p>
            <a:r>
              <a:rPr lang="es-ES" dirty="0" smtClean="0">
                <a:latin typeface="Blackadder ITC" pitchFamily="82" charset="0"/>
              </a:rPr>
              <a:t>La topología de red malla es una topología de red en la que cada nodo está conectado a todos los nodos. De esta manera es posible llevar los mensajes de un nodo a otro por distintos caminos. Si la red de malla está completamente conectada, no puede existir absolutamente ninguna interrupción en las comunicaciones. Cada servidor tiene sus propias conexiones con todos los demás servidores.</a:t>
            </a:r>
            <a:endParaRPr lang="es-ES" dirty="0">
              <a:latin typeface="Blackadder ITC" pitchFamily="82" charset="0"/>
            </a:endParaRPr>
          </a:p>
        </p:txBody>
      </p:sp>
    </p:spTree>
  </p:cSld>
  <p:clrMapOvr>
    <a:masterClrMapping/>
  </p:clrMapOvr>
  <p:transition>
    <p:strips dir="ru"/>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5400" dirty="0" smtClean="0">
                <a:solidFill>
                  <a:schemeClr val="bg1"/>
                </a:solidFill>
                <a:latin typeface="Algerian" pitchFamily="82" charset="0"/>
                <a:cs typeface="Arabic Typesetting" pitchFamily="66" charset="-78"/>
              </a:rPr>
              <a:t>Red en árbol</a:t>
            </a:r>
            <a:endParaRPr lang="es-ES" sz="5400" dirty="0">
              <a:solidFill>
                <a:schemeClr val="bg1"/>
              </a:solidFill>
              <a:latin typeface="Algerian" pitchFamily="82" charset="0"/>
              <a:cs typeface="Arabic Typesetting" pitchFamily="66" charset="-78"/>
            </a:endParaRPr>
          </a:p>
        </p:txBody>
      </p:sp>
      <p:sp>
        <p:nvSpPr>
          <p:cNvPr id="3" name="2 Marcador de contenido"/>
          <p:cNvSpPr>
            <a:spLocks noGrp="1"/>
          </p:cNvSpPr>
          <p:nvPr>
            <p:ph idx="1"/>
          </p:nvPr>
        </p:nvSpPr>
        <p:spPr/>
        <p:txBody>
          <a:bodyPr>
            <a:normAutofit fontScale="92500" lnSpcReduction="20000"/>
          </a:bodyPr>
          <a:lstStyle/>
          <a:p>
            <a:r>
              <a:rPr lang="es-ES" dirty="0" smtClean="0">
                <a:solidFill>
                  <a:schemeClr val="bg1">
                    <a:lumMod val="95000"/>
                  </a:schemeClr>
                </a:solidFill>
              </a:rPr>
              <a:t>La red en árbol es una topología de red en la que los nodos están colocados en forma de árbol. Desde una visión topológica, es parecida a una serie de redes en estrella interconectadas salvo en que no tiene un nodo central. En cambio, tiene un nodo de enlace troncal, generalmente ocupado por un hub o switch, desde el que se ramifican los demás nodos. Es una variación de la red en bus, la falla de un nodo no implica interrupción en las comunicaciones. Se comparte el mismo canal de comunicaciones.</a:t>
            </a:r>
            <a:endParaRPr lang="es-ES" dirty="0">
              <a:solidFill>
                <a:schemeClr val="bg1">
                  <a:lumMod val="95000"/>
                </a:schemeClr>
              </a:solidFill>
            </a:endParaRPr>
          </a:p>
        </p:txBody>
      </p:sp>
    </p:spTree>
  </p:cSld>
  <p:clrMapOvr>
    <a:masterClrMapping/>
  </p:clrMapOvr>
  <p:transition>
    <p:comb dir="vert"/>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TotalTime>
  <Words>675</Words>
  <Application>Microsoft Office PowerPoint</Application>
  <PresentationFormat>Presentación en pantalla (4:3)</PresentationFormat>
  <Paragraphs>47</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Diapositiva 1</vt:lpstr>
      <vt:lpstr>Topologías de red  </vt:lpstr>
      <vt:lpstr>Topologías mixtas</vt:lpstr>
      <vt:lpstr>Diapositiva 4</vt:lpstr>
      <vt:lpstr>Diapositiva 5</vt:lpstr>
      <vt:lpstr>Diapositiva 6</vt:lpstr>
      <vt:lpstr>Diapositiva 7</vt:lpstr>
      <vt:lpstr>Topología de red malla </vt:lpstr>
      <vt:lpstr>Red en árbol</vt:lpstr>
      <vt:lpstr>UTP</vt:lpstr>
      <vt:lpstr>Diapositiva 11</vt:lpstr>
      <vt:lpstr>Diapositiva 12</vt:lpstr>
      <vt:lpstr>Diapositiva 13</vt:lpstr>
      <vt:lpstr>CABLE COAXIAL</vt:lpstr>
      <vt:lpstr>Diapositiva 15</vt:lpstr>
    </vt:vector>
  </TitlesOfParts>
  <Company>Luffi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Luffi</dc:creator>
  <cp:lastModifiedBy>FAMILIA</cp:lastModifiedBy>
  <cp:revision>14</cp:revision>
  <dcterms:created xsi:type="dcterms:W3CDTF">2015-04-19T20:57:53Z</dcterms:created>
  <dcterms:modified xsi:type="dcterms:W3CDTF">2015-04-20T01:52:52Z</dcterms:modified>
</cp:coreProperties>
</file>